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DM Sans Bold" panose="020B0604020202020204" charset="0"/>
      <p:regular r:id="rId15"/>
    </p:embeddedFont>
    <p:embeddedFont>
      <p:font typeface="Codec Pro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Open Sans Bold" panose="020B0604020202020204" charset="0"/>
      <p:regular r:id="rId18"/>
    </p:embeddedFont>
    <p:embeddedFont>
      <p:font typeface="PT Serif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anose="020B0604020202020204" charset="0"/>
      <p:regular r:id="rId24"/>
    </p:embeddedFont>
    <p:embeddedFont>
      <p:font typeface="Open Sans" panose="020B0604020202020204" charset="0"/>
      <p:regular r:id="rId25"/>
    </p:embeddedFont>
    <p:embeddedFont>
      <p:font typeface="PT Serif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22" autoAdjust="0"/>
  </p:normalViewPr>
  <p:slideViewPr>
    <p:cSldViewPr>
      <p:cViewPr varScale="1">
        <p:scale>
          <a:sx n="48" d="100"/>
          <a:sy n="48" d="100"/>
        </p:scale>
        <p:origin x="5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4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4.svg"/><Relationship Id="rId1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3.sv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4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5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5" Type="http://schemas.openxmlformats.org/officeDocument/2006/relationships/image" Target="../media/image30.sv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4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33.sv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18.sv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22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6.svg"/><Relationship Id="rId1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030" y="-479144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02474" y="6132406"/>
            <a:ext cx="12886233" cy="756855"/>
            <a:chOff x="0" y="-38100"/>
            <a:chExt cx="2944827" cy="172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4827" cy="134860"/>
            </a:xfrm>
            <a:custGeom>
              <a:avLst/>
              <a:gdLst/>
              <a:ahLst/>
              <a:cxnLst/>
              <a:rect l="l" t="t" r="r" b="b"/>
              <a:pathLst>
                <a:path w="2944827" h="134860">
                  <a:moveTo>
                    <a:pt x="0" y="0"/>
                  </a:moveTo>
                  <a:lnTo>
                    <a:pt x="2944827" y="0"/>
                  </a:lnTo>
                  <a:lnTo>
                    <a:pt x="2944827" y="134860"/>
                  </a:lnTo>
                  <a:lnTo>
                    <a:pt x="0" y="134860"/>
                  </a:ln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44827" cy="17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r>
                <a:rPr lang="en-US" sz="2310" spc="496" dirty="0">
                  <a:solidFill>
                    <a:srgbClr val="FFFFFF"/>
                  </a:solidFill>
                  <a:latin typeface="DM Sans"/>
                </a:rPr>
                <a:t>LA VIDA CONECTADA POR PEDALES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6249" y="3703120"/>
            <a:ext cx="16165024" cy="263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47"/>
              </a:lnSpc>
              <a:spcBef>
                <a:spcPct val="0"/>
              </a:spcBef>
            </a:pPr>
            <a:r>
              <a:rPr lang="en-US" sz="14176">
                <a:solidFill>
                  <a:srgbClr val="11100E"/>
                </a:solidFill>
                <a:latin typeface="Codec Pro ExtraBold"/>
              </a:rPr>
              <a:t>Capital Bikeshare</a:t>
            </a:r>
          </a:p>
        </p:txBody>
      </p:sp>
      <p:sp>
        <p:nvSpPr>
          <p:cNvPr id="7" name="Freeform 7"/>
          <p:cNvSpPr/>
          <p:nvPr/>
        </p:nvSpPr>
        <p:spPr>
          <a:xfrm>
            <a:off x="10780696" y="6635638"/>
            <a:ext cx="11109843" cy="7494094"/>
          </a:xfrm>
          <a:custGeom>
            <a:avLst/>
            <a:gdLst/>
            <a:ahLst/>
            <a:cxnLst/>
            <a:rect l="l" t="t" r="r" b="b"/>
            <a:pathLst>
              <a:path w="11109843" h="7494094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76909">
            <a:off x="-4770220" y="-4094631"/>
            <a:ext cx="9540441" cy="6435461"/>
          </a:xfrm>
          <a:custGeom>
            <a:avLst/>
            <a:gdLst/>
            <a:ahLst/>
            <a:cxnLst/>
            <a:rect l="l" t="t" r="r" b="b"/>
            <a:pathLst>
              <a:path w="9540441" h="643546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53877" y="197138"/>
            <a:ext cx="2583431" cy="1663125"/>
          </a:xfrm>
          <a:custGeom>
            <a:avLst/>
            <a:gdLst/>
            <a:ahLst/>
            <a:cxnLst/>
            <a:rect l="l" t="t" r="r" b="b"/>
            <a:pathLst>
              <a:path w="2583431" h="1663125">
                <a:moveTo>
                  <a:pt x="0" y="0"/>
                </a:moveTo>
                <a:lnTo>
                  <a:pt x="2583430" y="0"/>
                </a:lnTo>
                <a:lnTo>
                  <a:pt x="2583430" y="1663124"/>
                </a:lnTo>
                <a:lnTo>
                  <a:pt x="0" y="1663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9583" y="921886"/>
            <a:ext cx="11712029" cy="7795757"/>
            <a:chOff x="0" y="0"/>
            <a:chExt cx="3084650" cy="20532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650" cy="2053204"/>
            </a:xfrm>
            <a:custGeom>
              <a:avLst/>
              <a:gdLst/>
              <a:ahLst/>
              <a:cxnLst/>
              <a:rect l="l" t="t" r="r" b="b"/>
              <a:pathLst>
                <a:path w="3084650" h="2053204">
                  <a:moveTo>
                    <a:pt x="33712" y="0"/>
                  </a:moveTo>
                  <a:lnTo>
                    <a:pt x="3050938" y="0"/>
                  </a:lnTo>
                  <a:cubicBezTo>
                    <a:pt x="3069556" y="0"/>
                    <a:pt x="3084650" y="15093"/>
                    <a:pt x="3084650" y="33712"/>
                  </a:cubicBezTo>
                  <a:lnTo>
                    <a:pt x="3084650" y="2019491"/>
                  </a:lnTo>
                  <a:cubicBezTo>
                    <a:pt x="3084650" y="2038110"/>
                    <a:pt x="3069556" y="2053204"/>
                    <a:pt x="3050938" y="2053204"/>
                  </a:cubicBezTo>
                  <a:lnTo>
                    <a:pt x="33712" y="2053204"/>
                  </a:lnTo>
                  <a:cubicBezTo>
                    <a:pt x="15093" y="2053204"/>
                    <a:pt x="0" y="2038110"/>
                    <a:pt x="0" y="2019491"/>
                  </a:cubicBezTo>
                  <a:lnTo>
                    <a:pt x="0" y="33712"/>
                  </a:lnTo>
                  <a:cubicBezTo>
                    <a:pt x="0" y="15093"/>
                    <a:pt x="15093" y="0"/>
                    <a:pt x="337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84650" cy="2091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63200" y="8888253"/>
            <a:ext cx="1938700" cy="1148083"/>
            <a:chOff x="0" y="0"/>
            <a:chExt cx="2584933" cy="1530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0" y="10036336"/>
            <a:ext cx="14543019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4815144" y="120482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2526804" y="-1408444"/>
            <a:ext cx="8796386" cy="8568630"/>
            <a:chOff x="0" y="0"/>
            <a:chExt cx="11728515" cy="11424840"/>
          </a:xfrm>
        </p:grpSpPr>
        <p:sp>
          <p:nvSpPr>
            <p:cNvPr id="14" name="Freeform 14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0" y="307931"/>
            <a:ext cx="5520839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 REGISTRADOS 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VS.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CASUALES</a:t>
            </a:r>
          </a:p>
          <a:p>
            <a:pPr algn="ctr">
              <a:lnSpc>
                <a:spcPts val="6720"/>
              </a:lnSpc>
            </a:pPr>
            <a:endParaRPr lang="en-US" sz="4800">
              <a:solidFill>
                <a:srgbClr val="FDFBFB"/>
              </a:solidFill>
              <a:latin typeface="Open Sans Bold"/>
            </a:endParaRPr>
          </a:p>
        </p:txBody>
      </p:sp>
      <p:sp>
        <p:nvSpPr>
          <p:cNvPr id="19" name="Freeform 19"/>
          <p:cNvSpPr/>
          <p:nvPr/>
        </p:nvSpPr>
        <p:spPr>
          <a:xfrm rot="6680283">
            <a:off x="14340978" y="90279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6502995"/>
            <a:ext cx="4801939" cy="212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PT Serif Bold"/>
              </a:rPr>
              <a:t>Sin importar la temporada</a:t>
            </a:r>
          </a:p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PT Serif Bold"/>
              </a:rPr>
              <a:t> el comportamiento</a:t>
            </a:r>
          </a:p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PT Serif Bold"/>
              </a:rPr>
              <a:t> de nuestros clientes registrados</a:t>
            </a:r>
          </a:p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PT Serif Bold"/>
              </a:rPr>
              <a:t> siempre va a ser mayor</a:t>
            </a:r>
          </a:p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PT Serif Bold"/>
              </a:rPr>
              <a:t>que los casuales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4" y="1219203"/>
            <a:ext cx="11404456" cy="74122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2.22222E-6 L 0.12205 0.0037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"/>
          <p:cNvSpPr/>
          <p:nvPr/>
        </p:nvSpPr>
        <p:spPr>
          <a:xfrm rot="20771145">
            <a:off x="-2741333" y="-472145"/>
            <a:ext cx="22828537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717573" y="8861358"/>
            <a:ext cx="1938700" cy="1148083"/>
            <a:chOff x="0" y="0"/>
            <a:chExt cx="2584933" cy="1530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>
            <a:off x="0" y="10036336"/>
            <a:ext cx="19110124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72876" y="1637042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72876" y="1035458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 rot="8959018">
            <a:off x="14143504" y="8944948"/>
            <a:ext cx="8796386" cy="8568630"/>
            <a:chOff x="0" y="0"/>
            <a:chExt cx="11728515" cy="11424840"/>
          </a:xfrm>
        </p:grpSpPr>
        <p:sp>
          <p:nvSpPr>
            <p:cNvPr id="12" name="Freeform 12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4773693" y="858460"/>
            <a:ext cx="842701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 dirty="0">
                <a:solidFill>
                  <a:srgbClr val="C60000"/>
                </a:solidFill>
                <a:latin typeface="Open Sans Bold"/>
              </a:rPr>
              <a:t>DÍAS DE LA SEMANA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6029" y="1973622"/>
            <a:ext cx="17963541" cy="6766551"/>
            <a:chOff x="0" y="1"/>
            <a:chExt cx="23951388" cy="902206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1152018"/>
              <a:ext cx="12138377" cy="6822218"/>
              <a:chOff x="0" y="-38100"/>
              <a:chExt cx="2397704" cy="134759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25234" y="-9428"/>
                <a:ext cx="2372470" cy="1309499"/>
              </a:xfrm>
              <a:custGeom>
                <a:avLst/>
                <a:gdLst/>
                <a:ahLst/>
                <a:cxnLst/>
                <a:rect l="l" t="t" r="r" b="b"/>
                <a:pathLst>
                  <a:path w="2372470" h="1309499">
                    <a:moveTo>
                      <a:pt x="43832" y="0"/>
                    </a:moveTo>
                    <a:lnTo>
                      <a:pt x="2328638" y="0"/>
                    </a:lnTo>
                    <a:cubicBezTo>
                      <a:pt x="2340263" y="0"/>
                      <a:pt x="2351412" y="4618"/>
                      <a:pt x="2359632" y="12838"/>
                    </a:cubicBezTo>
                    <a:cubicBezTo>
                      <a:pt x="2367852" y="21058"/>
                      <a:pt x="2372470" y="32207"/>
                      <a:pt x="2372470" y="43832"/>
                    </a:cubicBezTo>
                    <a:lnTo>
                      <a:pt x="2372470" y="1265667"/>
                    </a:lnTo>
                    <a:cubicBezTo>
                      <a:pt x="2372470" y="1289874"/>
                      <a:pt x="2352846" y="1309499"/>
                      <a:pt x="2328638" y="1309499"/>
                    </a:cubicBezTo>
                    <a:lnTo>
                      <a:pt x="43832" y="1309499"/>
                    </a:lnTo>
                    <a:cubicBezTo>
                      <a:pt x="19624" y="1309499"/>
                      <a:pt x="0" y="1289874"/>
                      <a:pt x="0" y="1265667"/>
                    </a:cubicBezTo>
                    <a:lnTo>
                      <a:pt x="0" y="43832"/>
                    </a:lnTo>
                    <a:cubicBezTo>
                      <a:pt x="0" y="19624"/>
                      <a:pt x="19624" y="0"/>
                      <a:pt x="438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40000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2372470" cy="13475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2302729" y="1152018"/>
              <a:ext cx="11648659" cy="6822218"/>
              <a:chOff x="0" y="-38100"/>
              <a:chExt cx="2300970" cy="134759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6569"/>
                <a:ext cx="2300970" cy="1309499"/>
              </a:xfrm>
              <a:custGeom>
                <a:avLst/>
                <a:gdLst/>
                <a:ahLst/>
                <a:cxnLst/>
                <a:rect l="l" t="t" r="r" b="b"/>
                <a:pathLst>
                  <a:path w="2300970" h="1309499">
                    <a:moveTo>
                      <a:pt x="45194" y="0"/>
                    </a:moveTo>
                    <a:lnTo>
                      <a:pt x="2255776" y="0"/>
                    </a:lnTo>
                    <a:cubicBezTo>
                      <a:pt x="2267762" y="0"/>
                      <a:pt x="2279257" y="4762"/>
                      <a:pt x="2287733" y="13237"/>
                    </a:cubicBezTo>
                    <a:cubicBezTo>
                      <a:pt x="2296208" y="21713"/>
                      <a:pt x="2300970" y="33208"/>
                      <a:pt x="2300970" y="45194"/>
                    </a:cubicBezTo>
                    <a:lnTo>
                      <a:pt x="2300970" y="1264305"/>
                    </a:lnTo>
                    <a:cubicBezTo>
                      <a:pt x="2300970" y="1289265"/>
                      <a:pt x="2280736" y="1309499"/>
                      <a:pt x="2255776" y="1309499"/>
                    </a:cubicBezTo>
                    <a:lnTo>
                      <a:pt x="45194" y="1309499"/>
                    </a:lnTo>
                    <a:cubicBezTo>
                      <a:pt x="20234" y="1309499"/>
                      <a:pt x="0" y="1289265"/>
                      <a:pt x="0" y="1264305"/>
                    </a:cubicBezTo>
                    <a:lnTo>
                      <a:pt x="0" y="45194"/>
                    </a:lnTo>
                    <a:cubicBezTo>
                      <a:pt x="0" y="20234"/>
                      <a:pt x="20234" y="0"/>
                      <a:pt x="4519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40000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2300970" cy="13475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3086526" y="1805185"/>
              <a:ext cx="674833" cy="5835142"/>
              <a:chOff x="0" y="0"/>
              <a:chExt cx="133300" cy="115262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3300" cy="1152621"/>
              </a:xfrm>
              <a:custGeom>
                <a:avLst/>
                <a:gdLst/>
                <a:ahLst/>
                <a:cxnLst/>
                <a:rect l="l" t="t" r="r" b="b"/>
                <a:pathLst>
                  <a:path w="133300" h="1152621">
                    <a:moveTo>
                      <a:pt x="66650" y="0"/>
                    </a:moveTo>
                    <a:lnTo>
                      <a:pt x="66650" y="0"/>
                    </a:lnTo>
                    <a:cubicBezTo>
                      <a:pt x="84327" y="0"/>
                      <a:pt x="101280" y="7022"/>
                      <a:pt x="113779" y="19521"/>
                    </a:cubicBezTo>
                    <a:cubicBezTo>
                      <a:pt x="126278" y="32021"/>
                      <a:pt x="133300" y="48973"/>
                      <a:pt x="133300" y="66650"/>
                    </a:cubicBezTo>
                    <a:lnTo>
                      <a:pt x="133300" y="1085971"/>
                    </a:lnTo>
                    <a:cubicBezTo>
                      <a:pt x="133300" y="1122780"/>
                      <a:pt x="103460" y="1152621"/>
                      <a:pt x="66650" y="1152621"/>
                    </a:cubicBezTo>
                    <a:lnTo>
                      <a:pt x="66650" y="1152621"/>
                    </a:lnTo>
                    <a:cubicBezTo>
                      <a:pt x="48973" y="1152621"/>
                      <a:pt x="32021" y="1145599"/>
                      <a:pt x="19521" y="1133099"/>
                    </a:cubicBezTo>
                    <a:cubicBezTo>
                      <a:pt x="7022" y="1120600"/>
                      <a:pt x="0" y="1103647"/>
                      <a:pt x="0" y="1085971"/>
                    </a:cubicBezTo>
                    <a:lnTo>
                      <a:pt x="0" y="66650"/>
                    </a:lnTo>
                    <a:cubicBezTo>
                      <a:pt x="0" y="29840"/>
                      <a:pt x="29840" y="0"/>
                      <a:pt x="66650" y="0"/>
                    </a:cubicBezTo>
                    <a:close/>
                  </a:path>
                </a:pathLst>
              </a:custGeom>
              <a:solidFill>
                <a:srgbClr val="F69F9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133300" cy="1190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1063460" y="1668529"/>
              <a:ext cx="708170" cy="6034650"/>
              <a:chOff x="0" y="-39409"/>
              <a:chExt cx="139885" cy="119203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6585" y="-39409"/>
                <a:ext cx="133300" cy="1152621"/>
              </a:xfrm>
              <a:custGeom>
                <a:avLst/>
                <a:gdLst/>
                <a:ahLst/>
                <a:cxnLst/>
                <a:rect l="l" t="t" r="r" b="b"/>
                <a:pathLst>
                  <a:path w="133300" h="1152621">
                    <a:moveTo>
                      <a:pt x="66650" y="0"/>
                    </a:moveTo>
                    <a:lnTo>
                      <a:pt x="66650" y="0"/>
                    </a:lnTo>
                    <a:cubicBezTo>
                      <a:pt x="84327" y="0"/>
                      <a:pt x="101280" y="7022"/>
                      <a:pt x="113779" y="19521"/>
                    </a:cubicBezTo>
                    <a:cubicBezTo>
                      <a:pt x="126278" y="32021"/>
                      <a:pt x="133300" y="48973"/>
                      <a:pt x="133300" y="66650"/>
                    </a:cubicBezTo>
                    <a:lnTo>
                      <a:pt x="133300" y="1085971"/>
                    </a:lnTo>
                    <a:cubicBezTo>
                      <a:pt x="133300" y="1122780"/>
                      <a:pt x="103460" y="1152621"/>
                      <a:pt x="66650" y="1152621"/>
                    </a:cubicBezTo>
                    <a:lnTo>
                      <a:pt x="66650" y="1152621"/>
                    </a:lnTo>
                    <a:cubicBezTo>
                      <a:pt x="48973" y="1152621"/>
                      <a:pt x="32021" y="1145599"/>
                      <a:pt x="19521" y="1133099"/>
                    </a:cubicBezTo>
                    <a:cubicBezTo>
                      <a:pt x="7022" y="1120600"/>
                      <a:pt x="0" y="1103647"/>
                      <a:pt x="0" y="1085971"/>
                    </a:cubicBezTo>
                    <a:lnTo>
                      <a:pt x="0" y="66650"/>
                    </a:lnTo>
                    <a:cubicBezTo>
                      <a:pt x="0" y="29840"/>
                      <a:pt x="29840" y="0"/>
                      <a:pt x="66650" y="0"/>
                    </a:cubicBezTo>
                    <a:close/>
                  </a:path>
                </a:pathLst>
              </a:custGeom>
              <a:solidFill>
                <a:srgbClr val="F69F99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33300" cy="1190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 rot="5400000">
              <a:off x="19157966" y="3928560"/>
              <a:ext cx="8598626" cy="74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3"/>
                </a:lnSpc>
              </a:pPr>
              <a:r>
                <a:rPr lang="en-US" sz="3323">
                  <a:solidFill>
                    <a:srgbClr val="000000"/>
                  </a:solidFill>
                  <a:latin typeface="Open Sans Bold"/>
                </a:rPr>
                <a:t>INVIERNO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 rot="5400000">
              <a:off x="7149824" y="4352002"/>
              <a:ext cx="8598626" cy="74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3"/>
                </a:lnSpc>
              </a:pPr>
              <a:r>
                <a:rPr lang="en-US" sz="3323" dirty="0">
                  <a:solidFill>
                    <a:srgbClr val="000000"/>
                  </a:solidFill>
                  <a:latin typeface="Open Sans Bold"/>
                </a:rPr>
                <a:t>VERANO</a:t>
              </a:r>
            </a:p>
          </p:txBody>
        </p:sp>
      </p:grpSp>
      <p:pic>
        <p:nvPicPr>
          <p:cNvPr id="35" name="Imagen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" y="3262588"/>
            <a:ext cx="7831406" cy="4339521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259" y="3262588"/>
            <a:ext cx="7830082" cy="4338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778E-6 -4.5679E-6 L 0.13446 0.0063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2" y="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030" y="-479144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96000" y="4496755"/>
            <a:ext cx="6303153" cy="3732678"/>
            <a:chOff x="0" y="0"/>
            <a:chExt cx="8404204" cy="49769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09533" cy="4976904"/>
            </a:xfrm>
            <a:custGeom>
              <a:avLst/>
              <a:gdLst/>
              <a:ahLst/>
              <a:cxnLst/>
              <a:rect l="l" t="t" r="r" b="b"/>
              <a:pathLst>
                <a:path w="2609533" h="4976904">
                  <a:moveTo>
                    <a:pt x="0" y="0"/>
                  </a:moveTo>
                  <a:lnTo>
                    <a:pt x="2609533" y="0"/>
                  </a:lnTo>
                  <a:lnTo>
                    <a:pt x="2609533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533304" y="0"/>
              <a:ext cx="1853147" cy="4976904"/>
            </a:xfrm>
            <a:custGeom>
              <a:avLst/>
              <a:gdLst/>
              <a:ahLst/>
              <a:cxnLst/>
              <a:rect l="l" t="t" r="r" b="b"/>
              <a:pathLst>
                <a:path w="1853147" h="4976904">
                  <a:moveTo>
                    <a:pt x="0" y="0"/>
                  </a:moveTo>
                  <a:lnTo>
                    <a:pt x="1853147" y="0"/>
                  </a:lnTo>
                  <a:lnTo>
                    <a:pt x="1853147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922443" y="0"/>
              <a:ext cx="2798630" cy="4976904"/>
            </a:xfrm>
            <a:custGeom>
              <a:avLst/>
              <a:gdLst/>
              <a:ahLst/>
              <a:cxnLst/>
              <a:rect l="l" t="t" r="r" b="b"/>
              <a:pathLst>
                <a:path w="2798630" h="4976904">
                  <a:moveTo>
                    <a:pt x="0" y="0"/>
                  </a:moveTo>
                  <a:lnTo>
                    <a:pt x="2798630" y="0"/>
                  </a:lnTo>
                  <a:lnTo>
                    <a:pt x="2798630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139834" y="0"/>
              <a:ext cx="2264370" cy="4976904"/>
            </a:xfrm>
            <a:custGeom>
              <a:avLst/>
              <a:gdLst/>
              <a:ahLst/>
              <a:cxnLst/>
              <a:rect l="l" t="t" r="r" b="b"/>
              <a:pathLst>
                <a:path w="2264370" h="4976904">
                  <a:moveTo>
                    <a:pt x="0" y="0"/>
                  </a:moveTo>
                  <a:lnTo>
                    <a:pt x="2264370" y="0"/>
                  </a:lnTo>
                  <a:lnTo>
                    <a:pt x="2264370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20" y="8267533"/>
            <a:ext cx="18288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4847821" y="230628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1.27213 0.0111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29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27819">
            <a:off x="-3150089" y="-484319"/>
            <a:ext cx="25232425" cy="11248095"/>
          </a:xfrm>
          <a:prstGeom prst="rect">
            <a:avLst/>
          </a:prstGeom>
        </p:spPr>
      </p:pic>
      <p:sp>
        <p:nvSpPr>
          <p:cNvPr id="38" name="Rectángulo 37"/>
          <p:cNvSpPr/>
          <p:nvPr/>
        </p:nvSpPr>
        <p:spPr>
          <a:xfrm>
            <a:off x="6667083" y="5112562"/>
            <a:ext cx="4878021" cy="1585057"/>
          </a:xfrm>
          <a:prstGeom prst="rect">
            <a:avLst/>
          </a:prstGeom>
          <a:solidFill>
            <a:srgbClr val="FFACA3"/>
          </a:solidFill>
          <a:ln>
            <a:solidFill>
              <a:srgbClr val="FFA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67069">
            <a:off x="-3728954" y="-4630502"/>
            <a:ext cx="7907197" cy="9931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933146" y="1469736"/>
            <a:ext cx="12354854" cy="1942382"/>
            <a:chOff x="52560" y="7430"/>
            <a:chExt cx="1805948" cy="410730"/>
          </a:xfrm>
        </p:grpSpPr>
        <p:sp>
          <p:nvSpPr>
            <p:cNvPr id="6" name="Freeform 6"/>
            <p:cNvSpPr/>
            <p:nvPr/>
          </p:nvSpPr>
          <p:spPr>
            <a:xfrm>
              <a:off x="52560" y="12308"/>
              <a:ext cx="1772895" cy="344055"/>
            </a:xfrm>
            <a:custGeom>
              <a:avLst/>
              <a:gdLst/>
              <a:ahLst/>
              <a:cxnLst/>
              <a:rect l="l" t="t" r="r" b="b"/>
              <a:pathLst>
                <a:path w="1772895" h="344055">
                  <a:moveTo>
                    <a:pt x="13801" y="0"/>
                  </a:moveTo>
                  <a:lnTo>
                    <a:pt x="1759094" y="0"/>
                  </a:lnTo>
                  <a:cubicBezTo>
                    <a:pt x="1766716" y="0"/>
                    <a:pt x="1772895" y="6179"/>
                    <a:pt x="1772895" y="13801"/>
                  </a:cubicBezTo>
                  <a:lnTo>
                    <a:pt x="1772895" y="330254"/>
                  </a:lnTo>
                  <a:cubicBezTo>
                    <a:pt x="1772895" y="337876"/>
                    <a:pt x="1766716" y="344055"/>
                    <a:pt x="1759094" y="344055"/>
                  </a:cubicBezTo>
                  <a:lnTo>
                    <a:pt x="13801" y="344055"/>
                  </a:lnTo>
                  <a:cubicBezTo>
                    <a:pt x="6179" y="344055"/>
                    <a:pt x="0" y="337876"/>
                    <a:pt x="0" y="330254"/>
                  </a:cubicBezTo>
                  <a:lnTo>
                    <a:pt x="0" y="13801"/>
                  </a:lnTo>
                  <a:cubicBezTo>
                    <a:pt x="0" y="6179"/>
                    <a:pt x="6179" y="0"/>
                    <a:pt x="1380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85613" y="7430"/>
              <a:ext cx="1772895" cy="410730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2B1511"/>
                  </a:solidFill>
                  <a:latin typeface="PT Serif" panose="020B0604020202020204" charset="0"/>
                </a:rPr>
                <a:t>Conclusiones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63588" y="9096100"/>
            <a:ext cx="21377826" cy="1689827"/>
            <a:chOff x="0" y="0"/>
            <a:chExt cx="5039123" cy="7116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39123" cy="711623"/>
            </a:xfrm>
            <a:custGeom>
              <a:avLst/>
              <a:gdLst/>
              <a:ahLst/>
              <a:cxnLst/>
              <a:rect l="l" t="t" r="r" b="b"/>
              <a:pathLst>
                <a:path w="5039123" h="711623">
                  <a:moveTo>
                    <a:pt x="0" y="0"/>
                  </a:moveTo>
                  <a:lnTo>
                    <a:pt x="5039123" y="0"/>
                  </a:lnTo>
                  <a:lnTo>
                    <a:pt x="5039123" y="711623"/>
                  </a:lnTo>
                  <a:lnTo>
                    <a:pt x="0" y="711623"/>
                  </a:ln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039123" cy="740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0975193" y="3783127"/>
            <a:ext cx="385617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0"/>
              </a:lnSpc>
            </a:pPr>
            <a:r>
              <a:rPr lang="en-US" sz="2107" dirty="0" smtClean="0">
                <a:solidFill>
                  <a:srgbClr val="000000"/>
                </a:solidFill>
                <a:latin typeface="PT Serif"/>
              </a:rPr>
              <a:t>.</a:t>
            </a:r>
            <a:endParaRPr lang="en-US" sz="2107" dirty="0">
              <a:solidFill>
                <a:srgbClr val="000000"/>
              </a:solidFill>
              <a:latin typeface="PT Serif"/>
            </a:endParaRPr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984" y="4176481"/>
            <a:ext cx="14838950" cy="463336"/>
          </a:xfrm>
          <a:prstGeom prst="rect">
            <a:avLst/>
          </a:prstGeom>
        </p:spPr>
      </p:pic>
      <p:sp>
        <p:nvSpPr>
          <p:cNvPr id="56" name="CuadroTexto 55"/>
          <p:cNvSpPr txBox="1"/>
          <p:nvPr/>
        </p:nvSpPr>
        <p:spPr>
          <a:xfrm>
            <a:off x="7054998" y="5484713"/>
            <a:ext cx="4077894" cy="769441"/>
          </a:xfrm>
          <a:prstGeom prst="rect">
            <a:avLst/>
          </a:prstGeom>
          <a:solidFill>
            <a:srgbClr val="FFACA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s-AR" sz="4400" b="1" dirty="0" smtClean="0">
                <a:latin typeface="PT Serif" panose="020B0604020202020204" charset="0"/>
              </a:rPr>
              <a:t>Promociones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17266">
            <a:off x="13142198" y="6768406"/>
            <a:ext cx="7516580" cy="703718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47984" y="7054589"/>
            <a:ext cx="14796816" cy="430263"/>
            <a:chOff x="0" y="0"/>
            <a:chExt cx="19729088" cy="573685"/>
          </a:xfrm>
        </p:grpSpPr>
        <p:sp>
          <p:nvSpPr>
            <p:cNvPr id="12" name="AutoShape 12"/>
            <p:cNvSpPr/>
            <p:nvPr/>
          </p:nvSpPr>
          <p:spPr>
            <a:xfrm>
              <a:off x="0" y="286842"/>
              <a:ext cx="19211021" cy="27438"/>
            </a:xfrm>
            <a:prstGeom prst="line">
              <a:avLst/>
            </a:prstGeom>
            <a:ln w="5080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" name="Group 13"/>
            <p:cNvGrpSpPr/>
            <p:nvPr/>
          </p:nvGrpSpPr>
          <p:grpSpPr>
            <a:xfrm>
              <a:off x="0" y="27808"/>
              <a:ext cx="518068" cy="51806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981392" y="0"/>
              <a:ext cx="518068" cy="518068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9710697" y="0"/>
              <a:ext cx="518068" cy="51806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9211020" y="55616"/>
              <a:ext cx="518068" cy="518068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4407420" y="0"/>
              <a:ext cx="518068" cy="518068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9" name="Rectángulo 38"/>
          <p:cNvSpPr/>
          <p:nvPr/>
        </p:nvSpPr>
        <p:spPr>
          <a:xfrm>
            <a:off x="1673987" y="5112562"/>
            <a:ext cx="4808258" cy="1571631"/>
          </a:xfrm>
          <a:prstGeom prst="rect">
            <a:avLst/>
          </a:prstGeom>
          <a:solidFill>
            <a:srgbClr val="FFACA3"/>
          </a:solidFill>
          <a:ln>
            <a:solidFill>
              <a:srgbClr val="FFA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CuadroTexto 56"/>
          <p:cNvSpPr txBox="1"/>
          <p:nvPr/>
        </p:nvSpPr>
        <p:spPr>
          <a:xfrm>
            <a:off x="1742259" y="5229449"/>
            <a:ext cx="4778377" cy="1446550"/>
          </a:xfrm>
          <a:prstGeom prst="rect">
            <a:avLst/>
          </a:prstGeom>
          <a:solidFill>
            <a:srgbClr val="FFAC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4400" b="1" dirty="0" smtClean="0">
                <a:latin typeface="PT Serif" panose="020B0604020202020204" charset="0"/>
              </a:rPr>
              <a:t>Trabajos temporales</a:t>
            </a:r>
            <a:endParaRPr lang="es-AR" sz="4400" b="1" dirty="0">
              <a:latin typeface="PT Serif" panose="020B060402020202020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11705646" y="5112562"/>
            <a:ext cx="4287030" cy="1530854"/>
          </a:xfrm>
          <a:prstGeom prst="rect">
            <a:avLst/>
          </a:prstGeom>
          <a:solidFill>
            <a:srgbClr val="FFACA3"/>
          </a:solidFill>
          <a:ln>
            <a:solidFill>
              <a:srgbClr val="FFA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8" name="CuadroTexto 57"/>
          <p:cNvSpPr txBox="1"/>
          <p:nvPr/>
        </p:nvSpPr>
        <p:spPr>
          <a:xfrm>
            <a:off x="11756836" y="5139728"/>
            <a:ext cx="4226307" cy="1434192"/>
          </a:xfrm>
          <a:prstGeom prst="rect">
            <a:avLst/>
          </a:prstGeom>
          <a:solidFill>
            <a:srgbClr val="FFAC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4400" b="1" dirty="0">
                <a:latin typeface="PT Serif" panose="020B0604020202020204" charset="0"/>
              </a:rPr>
              <a:t>Eventos y </a:t>
            </a:r>
            <a:endParaRPr lang="es-AR" sz="4400" b="1" dirty="0" smtClean="0">
              <a:latin typeface="PT Serif" panose="020B0604020202020204" charset="0"/>
            </a:endParaRPr>
          </a:p>
          <a:p>
            <a:pPr algn="ctr"/>
            <a:r>
              <a:rPr lang="es-AR" sz="4400" b="1" dirty="0" smtClean="0">
                <a:latin typeface="PT Serif" panose="020B0604020202020204" charset="0"/>
              </a:rPr>
              <a:t>Actividades</a:t>
            </a:r>
            <a:endParaRPr lang="es-AR" sz="4400" dirty="0">
              <a:latin typeface="PT Serif" panose="020B0604020202020204" charset="0"/>
            </a:endParaRPr>
          </a:p>
        </p:txBody>
      </p:sp>
    </p:spTree>
  </p:cSld>
  <p:clrMapOvr>
    <a:masterClrMapping/>
  </p:clrMapOvr>
  <p:transition spd="slow" advClick="0" advTm="6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030" y="-479144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3310498" cy="10879643"/>
            <a:chOff x="0" y="0"/>
            <a:chExt cx="871901" cy="28654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1901" cy="2865420"/>
            </a:xfrm>
            <a:custGeom>
              <a:avLst/>
              <a:gdLst/>
              <a:ahLst/>
              <a:cxnLst/>
              <a:rect l="l" t="t" r="r" b="b"/>
              <a:pathLst>
                <a:path w="871901" h="2865420">
                  <a:moveTo>
                    <a:pt x="0" y="0"/>
                  </a:moveTo>
                  <a:lnTo>
                    <a:pt x="871901" y="0"/>
                  </a:lnTo>
                  <a:lnTo>
                    <a:pt x="871901" y="2865420"/>
                  </a:lnTo>
                  <a:lnTo>
                    <a:pt x="0" y="2865420"/>
                  </a:ln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1901" cy="290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51782" y="3021988"/>
            <a:ext cx="3867805" cy="38678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52465" y="257175"/>
            <a:ext cx="4868389" cy="1543050"/>
            <a:chOff x="0" y="0"/>
            <a:chExt cx="128220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2209" cy="406400"/>
            </a:xfrm>
            <a:custGeom>
              <a:avLst/>
              <a:gdLst/>
              <a:ahLst/>
              <a:cxnLst/>
              <a:rect l="l" t="t" r="r" b="b"/>
              <a:pathLst>
                <a:path w="1282209" h="406400">
                  <a:moveTo>
                    <a:pt x="1079009" y="0"/>
                  </a:moveTo>
                  <a:cubicBezTo>
                    <a:pt x="1191234" y="0"/>
                    <a:pt x="1282209" y="90976"/>
                    <a:pt x="1282209" y="203200"/>
                  </a:cubicBezTo>
                  <a:cubicBezTo>
                    <a:pt x="1282209" y="315424"/>
                    <a:pt x="1191234" y="406400"/>
                    <a:pt x="10790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8220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37251" y="2395222"/>
            <a:ext cx="4868389" cy="1543050"/>
            <a:chOff x="0" y="0"/>
            <a:chExt cx="128220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2209" cy="406400"/>
            </a:xfrm>
            <a:custGeom>
              <a:avLst/>
              <a:gdLst/>
              <a:ahLst/>
              <a:cxnLst/>
              <a:rect l="l" t="t" r="r" b="b"/>
              <a:pathLst>
                <a:path w="1282209" h="406400">
                  <a:moveTo>
                    <a:pt x="1079009" y="0"/>
                  </a:moveTo>
                  <a:cubicBezTo>
                    <a:pt x="1191234" y="0"/>
                    <a:pt x="1282209" y="90976"/>
                    <a:pt x="1282209" y="203200"/>
                  </a:cubicBezTo>
                  <a:cubicBezTo>
                    <a:pt x="1282209" y="315424"/>
                    <a:pt x="1191234" y="406400"/>
                    <a:pt x="10790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8220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737251" y="4385947"/>
            <a:ext cx="4868389" cy="1543050"/>
            <a:chOff x="0" y="0"/>
            <a:chExt cx="128220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2209" cy="406400"/>
            </a:xfrm>
            <a:custGeom>
              <a:avLst/>
              <a:gdLst/>
              <a:ahLst/>
              <a:cxnLst/>
              <a:rect l="l" t="t" r="r" b="b"/>
              <a:pathLst>
                <a:path w="1282209" h="406400">
                  <a:moveTo>
                    <a:pt x="1079009" y="0"/>
                  </a:moveTo>
                  <a:cubicBezTo>
                    <a:pt x="1191234" y="0"/>
                    <a:pt x="1282209" y="90976"/>
                    <a:pt x="1282209" y="203200"/>
                  </a:cubicBezTo>
                  <a:cubicBezTo>
                    <a:pt x="1282209" y="315424"/>
                    <a:pt x="1191234" y="406400"/>
                    <a:pt x="10790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8220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737251" y="6376672"/>
            <a:ext cx="4868389" cy="1543050"/>
            <a:chOff x="0" y="0"/>
            <a:chExt cx="1282209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2209" cy="406400"/>
            </a:xfrm>
            <a:custGeom>
              <a:avLst/>
              <a:gdLst/>
              <a:ahLst/>
              <a:cxnLst/>
              <a:rect l="l" t="t" r="r" b="b"/>
              <a:pathLst>
                <a:path w="1282209" h="406400">
                  <a:moveTo>
                    <a:pt x="1079009" y="0"/>
                  </a:moveTo>
                  <a:cubicBezTo>
                    <a:pt x="1191234" y="0"/>
                    <a:pt x="1282209" y="90976"/>
                    <a:pt x="1282209" y="203200"/>
                  </a:cubicBezTo>
                  <a:cubicBezTo>
                    <a:pt x="1282209" y="315424"/>
                    <a:pt x="1191234" y="406400"/>
                    <a:pt x="10790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8220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800050" y="8486775"/>
            <a:ext cx="4868389" cy="1543050"/>
            <a:chOff x="0" y="0"/>
            <a:chExt cx="1282209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82209" cy="406400"/>
            </a:xfrm>
            <a:custGeom>
              <a:avLst/>
              <a:gdLst/>
              <a:ahLst/>
              <a:cxnLst/>
              <a:rect l="l" t="t" r="r" b="b"/>
              <a:pathLst>
                <a:path w="1282209" h="406400">
                  <a:moveTo>
                    <a:pt x="1079009" y="0"/>
                  </a:moveTo>
                  <a:cubicBezTo>
                    <a:pt x="1191234" y="0"/>
                    <a:pt x="1282209" y="90976"/>
                    <a:pt x="1282209" y="203200"/>
                  </a:cubicBezTo>
                  <a:cubicBezTo>
                    <a:pt x="1282209" y="315424"/>
                    <a:pt x="1191234" y="406400"/>
                    <a:pt x="10790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8220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-2445802">
            <a:off x="5952516" y="1394466"/>
            <a:ext cx="2294721" cy="820363"/>
          </a:xfrm>
          <a:custGeom>
            <a:avLst/>
            <a:gdLst/>
            <a:ahLst/>
            <a:cxnLst/>
            <a:rect l="l" t="t" r="r" b="b"/>
            <a:pathLst>
              <a:path w="2294721" h="820363">
                <a:moveTo>
                  <a:pt x="0" y="0"/>
                </a:moveTo>
                <a:lnTo>
                  <a:pt x="2294721" y="0"/>
                </a:lnTo>
                <a:lnTo>
                  <a:pt x="2294721" y="820363"/>
                </a:lnTo>
                <a:lnTo>
                  <a:pt x="0" y="820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382108">
            <a:off x="7996639" y="3007729"/>
            <a:ext cx="2294721" cy="820363"/>
          </a:xfrm>
          <a:custGeom>
            <a:avLst/>
            <a:gdLst/>
            <a:ahLst/>
            <a:cxnLst/>
            <a:rect l="l" t="t" r="r" b="b"/>
            <a:pathLst>
              <a:path w="2294721" h="820363">
                <a:moveTo>
                  <a:pt x="0" y="0"/>
                </a:moveTo>
                <a:lnTo>
                  <a:pt x="2294722" y="0"/>
                </a:lnTo>
                <a:lnTo>
                  <a:pt x="2294722" y="820363"/>
                </a:lnTo>
                <a:lnTo>
                  <a:pt x="0" y="820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5802541">
            <a:off x="6043980" y="7407367"/>
            <a:ext cx="2034435" cy="1505482"/>
          </a:xfrm>
          <a:custGeom>
            <a:avLst/>
            <a:gdLst/>
            <a:ahLst/>
            <a:cxnLst/>
            <a:rect l="l" t="t" r="r" b="b"/>
            <a:pathLst>
              <a:path w="2034435" h="1505482">
                <a:moveTo>
                  <a:pt x="0" y="0"/>
                </a:moveTo>
                <a:lnTo>
                  <a:pt x="2034434" y="0"/>
                </a:lnTo>
                <a:lnTo>
                  <a:pt x="2034434" y="1505482"/>
                </a:lnTo>
                <a:lnTo>
                  <a:pt x="0" y="1505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424437" y="4955891"/>
            <a:ext cx="2115026" cy="856586"/>
          </a:xfrm>
          <a:custGeom>
            <a:avLst/>
            <a:gdLst/>
            <a:ahLst/>
            <a:cxnLst/>
            <a:rect l="l" t="t" r="r" b="b"/>
            <a:pathLst>
              <a:path w="2115026" h="856586">
                <a:moveTo>
                  <a:pt x="0" y="0"/>
                </a:moveTo>
                <a:lnTo>
                  <a:pt x="2115027" y="0"/>
                </a:lnTo>
                <a:lnTo>
                  <a:pt x="2115027" y="856585"/>
                </a:lnTo>
                <a:lnTo>
                  <a:pt x="0" y="856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1172918">
            <a:off x="7984802" y="6602312"/>
            <a:ext cx="2342324" cy="745285"/>
          </a:xfrm>
          <a:custGeom>
            <a:avLst/>
            <a:gdLst/>
            <a:ahLst/>
            <a:cxnLst/>
            <a:rect l="l" t="t" r="r" b="b"/>
            <a:pathLst>
              <a:path w="2342324" h="745285">
                <a:moveTo>
                  <a:pt x="0" y="0"/>
                </a:moveTo>
                <a:lnTo>
                  <a:pt x="2342325" y="0"/>
                </a:lnTo>
                <a:lnTo>
                  <a:pt x="2342325" y="745285"/>
                </a:lnTo>
                <a:lnTo>
                  <a:pt x="0" y="745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471493" y="3698521"/>
            <a:ext cx="2628383" cy="2628383"/>
          </a:xfrm>
          <a:custGeom>
            <a:avLst/>
            <a:gdLst/>
            <a:ahLst/>
            <a:cxnLst/>
            <a:rect l="l" t="t" r="r" b="b"/>
            <a:pathLst>
              <a:path w="2628383" h="2628383">
                <a:moveTo>
                  <a:pt x="0" y="0"/>
                </a:moveTo>
                <a:lnTo>
                  <a:pt x="2628383" y="0"/>
                </a:lnTo>
                <a:lnTo>
                  <a:pt x="2628383" y="2628384"/>
                </a:lnTo>
                <a:lnTo>
                  <a:pt x="0" y="26283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259895" y="4632744"/>
            <a:ext cx="38230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BFB"/>
                </a:solidFill>
                <a:latin typeface="PT Serif Bold"/>
              </a:rPr>
              <a:t>Autonomía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44000" y="8767127"/>
            <a:ext cx="42608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BFB"/>
                </a:solidFill>
                <a:latin typeface="PT Serif Bold"/>
              </a:rPr>
              <a:t>Economía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00311" y="6662422"/>
            <a:ext cx="454226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BFB"/>
                </a:solidFill>
                <a:latin typeface="PT Serif Bold"/>
              </a:rPr>
              <a:t>Eficiencia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00050" y="489310"/>
            <a:ext cx="49487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BFB"/>
                </a:solidFill>
                <a:latin typeface="PT Serif Bold"/>
              </a:rPr>
              <a:t>Accesibilidad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77328" y="2675574"/>
            <a:ext cx="38230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BFB"/>
                </a:solidFill>
                <a:latin typeface="PT Serif Bold"/>
              </a:rPr>
              <a:t>Flexibilidad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364" y="1737973"/>
            <a:ext cx="3131209" cy="570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610" dirty="0">
                <a:solidFill>
                  <a:srgbClr val="FDFBFB"/>
                </a:solidFill>
                <a:latin typeface="Open Sans"/>
              </a:rPr>
              <a:t>El </a:t>
            </a:r>
            <a:r>
              <a:rPr lang="en-US" sz="3610" dirty="0" err="1">
                <a:solidFill>
                  <a:srgbClr val="FDFBFB"/>
                </a:solidFill>
                <a:latin typeface="Open Sans"/>
              </a:rPr>
              <a:t>sistema</a:t>
            </a:r>
            <a:r>
              <a:rPr lang="en-US" sz="3610" dirty="0">
                <a:solidFill>
                  <a:srgbClr val="FDFBFB"/>
                </a:solidFill>
                <a:latin typeface="Open Sans"/>
              </a:rPr>
              <a:t> </a:t>
            </a:r>
          </a:p>
          <a:p>
            <a:pPr algn="ctr">
              <a:lnSpc>
                <a:spcPts val="5054"/>
              </a:lnSpc>
            </a:pPr>
            <a:r>
              <a:rPr lang="en-US" sz="3610" dirty="0">
                <a:solidFill>
                  <a:srgbClr val="FDFBFB"/>
                </a:solidFill>
                <a:latin typeface="Open Sans"/>
              </a:rPr>
              <a:t>de bicicletas </a:t>
            </a:r>
          </a:p>
          <a:p>
            <a:pPr algn="ctr">
              <a:lnSpc>
                <a:spcPts val="5054"/>
              </a:lnSpc>
            </a:pPr>
            <a:r>
              <a:rPr lang="en-US" sz="3610" dirty="0" err="1">
                <a:solidFill>
                  <a:srgbClr val="FDFBFB"/>
                </a:solidFill>
                <a:latin typeface="Open Sans"/>
              </a:rPr>
              <a:t>compartidas</a:t>
            </a:r>
            <a:r>
              <a:rPr lang="en-US" sz="3610" dirty="0">
                <a:solidFill>
                  <a:srgbClr val="FDFBFB"/>
                </a:solidFill>
                <a:latin typeface="Open Sans"/>
              </a:rPr>
              <a:t> en Washington, D.C., </a:t>
            </a:r>
            <a:r>
              <a:rPr lang="en-US" sz="3610" dirty="0" err="1">
                <a:solidFill>
                  <a:srgbClr val="FDFBFB"/>
                </a:solidFill>
                <a:latin typeface="Open Sans"/>
              </a:rPr>
              <a:t>revolucionó</a:t>
            </a:r>
            <a:r>
              <a:rPr lang="en-US" sz="3610" dirty="0">
                <a:solidFill>
                  <a:srgbClr val="FDFBFB"/>
                </a:solidFill>
                <a:latin typeface="Open Sans"/>
              </a:rPr>
              <a:t> </a:t>
            </a:r>
          </a:p>
          <a:p>
            <a:pPr algn="ctr">
              <a:lnSpc>
                <a:spcPts val="5054"/>
              </a:lnSpc>
            </a:pPr>
            <a:r>
              <a:rPr lang="en-US" sz="3610" dirty="0">
                <a:solidFill>
                  <a:srgbClr val="FDFBFB"/>
                </a:solidFill>
                <a:latin typeface="Open Sans"/>
              </a:rPr>
              <a:t>la </a:t>
            </a:r>
            <a:r>
              <a:rPr lang="en-US" sz="3610" dirty="0" err="1">
                <a:solidFill>
                  <a:srgbClr val="FDFBFB"/>
                </a:solidFill>
                <a:latin typeface="Open Sans"/>
              </a:rPr>
              <a:t>movilidad</a:t>
            </a:r>
            <a:endParaRPr lang="en-US" sz="3610" dirty="0">
              <a:solidFill>
                <a:srgbClr val="FDFBFB"/>
              </a:solidFill>
              <a:latin typeface="Open Sans"/>
            </a:endParaRPr>
          </a:p>
          <a:p>
            <a:pPr algn="ctr">
              <a:lnSpc>
                <a:spcPts val="5054"/>
              </a:lnSpc>
            </a:pPr>
            <a:r>
              <a:rPr lang="en-US" sz="3610" dirty="0">
                <a:solidFill>
                  <a:srgbClr val="FDFBFB"/>
                </a:solidFill>
                <a:latin typeface="Open Sans"/>
              </a:rPr>
              <a:t> </a:t>
            </a:r>
            <a:r>
              <a:rPr lang="en-US" sz="3610" dirty="0" err="1">
                <a:solidFill>
                  <a:srgbClr val="FDFBFB"/>
                </a:solidFill>
                <a:latin typeface="Open Sans"/>
              </a:rPr>
              <a:t>urbana</a:t>
            </a:r>
            <a:r>
              <a:rPr lang="en-US" sz="3610" dirty="0">
                <a:solidFill>
                  <a:srgbClr val="FDFBFB"/>
                </a:solidFill>
                <a:latin typeface="Open Sans"/>
              </a:rPr>
              <a:t>. </a:t>
            </a:r>
          </a:p>
        </p:txBody>
      </p:sp>
      <p:grpSp>
        <p:nvGrpSpPr>
          <p:cNvPr id="36" name="Group 36"/>
          <p:cNvGrpSpPr/>
          <p:nvPr/>
        </p:nvGrpSpPr>
        <p:grpSpPr>
          <a:xfrm rot="8959018">
            <a:off x="13272017" y="7028740"/>
            <a:ext cx="8796386" cy="8568630"/>
            <a:chOff x="0" y="0"/>
            <a:chExt cx="11728515" cy="11424840"/>
          </a:xfrm>
        </p:grpSpPr>
        <p:sp>
          <p:nvSpPr>
            <p:cNvPr id="37" name="Freeform 37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8" name="Group 38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030" y="-479144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1345" y="8888253"/>
            <a:ext cx="1938700" cy="1148083"/>
            <a:chOff x="0" y="0"/>
            <a:chExt cx="2584933" cy="15307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 l="-28059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2526804" y="-1408444"/>
            <a:ext cx="8796386" cy="8568630"/>
            <a:chOff x="0" y="0"/>
            <a:chExt cx="11728515" cy="11424840"/>
          </a:xfrm>
        </p:grpSpPr>
        <p:sp>
          <p:nvSpPr>
            <p:cNvPr id="9" name="Freeform 9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139119" y="1937484"/>
            <a:ext cx="5930424" cy="1431499"/>
            <a:chOff x="0" y="0"/>
            <a:chExt cx="1683637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3637" cy="406400"/>
            </a:xfrm>
            <a:custGeom>
              <a:avLst/>
              <a:gdLst/>
              <a:ahLst/>
              <a:cxnLst/>
              <a:rect l="l" t="t" r="r" b="b"/>
              <a:pathLst>
                <a:path w="1683637" h="406400">
                  <a:moveTo>
                    <a:pt x="0" y="0"/>
                  </a:moveTo>
                  <a:lnTo>
                    <a:pt x="1480437" y="0"/>
                  </a:lnTo>
                  <a:lnTo>
                    <a:pt x="1683637" y="203200"/>
                  </a:lnTo>
                  <a:lnTo>
                    <a:pt x="148043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550"/>
            </a:solidFill>
            <a:ln w="66675" cap="sq">
              <a:solidFill>
                <a:srgbClr val="5C8A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77800" y="-38100"/>
              <a:ext cx="1429637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6552595" y="3841962"/>
            <a:ext cx="6198725" cy="1431499"/>
            <a:chOff x="0" y="0"/>
            <a:chExt cx="1759807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9807" cy="406400"/>
            </a:xfrm>
            <a:custGeom>
              <a:avLst/>
              <a:gdLst/>
              <a:ahLst/>
              <a:cxnLst/>
              <a:rect l="l" t="t" r="r" b="b"/>
              <a:pathLst>
                <a:path w="1759807" h="406400">
                  <a:moveTo>
                    <a:pt x="0" y="0"/>
                  </a:moveTo>
                  <a:lnTo>
                    <a:pt x="1556607" y="0"/>
                  </a:lnTo>
                  <a:lnTo>
                    <a:pt x="1759807" y="203200"/>
                  </a:lnTo>
                  <a:lnTo>
                    <a:pt x="15566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2B2B"/>
            </a:solidFill>
            <a:ln w="66675" cap="sq">
              <a:solidFill>
                <a:srgbClr val="51AD4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77800" y="-38100"/>
              <a:ext cx="1505807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280607" y="7645501"/>
            <a:ext cx="1262412" cy="89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3"/>
              </a:lnSpc>
              <a:spcBef>
                <a:spcPct val="0"/>
              </a:spcBef>
            </a:pPr>
            <a:r>
              <a:rPr lang="en-US" sz="5220" spc="-214">
                <a:solidFill>
                  <a:srgbClr val="F47C00"/>
                </a:solidFill>
                <a:latin typeface="DM Sans Bold"/>
              </a:rPr>
              <a:t>04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139119" y="5493112"/>
            <a:ext cx="5930424" cy="1390388"/>
            <a:chOff x="0" y="0"/>
            <a:chExt cx="1733418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33418" cy="406400"/>
            </a:xfrm>
            <a:custGeom>
              <a:avLst/>
              <a:gdLst/>
              <a:ahLst/>
              <a:cxnLst/>
              <a:rect l="l" t="t" r="r" b="b"/>
              <a:pathLst>
                <a:path w="1733418" h="406400">
                  <a:moveTo>
                    <a:pt x="0" y="0"/>
                  </a:moveTo>
                  <a:lnTo>
                    <a:pt x="1530218" y="0"/>
                  </a:lnTo>
                  <a:lnTo>
                    <a:pt x="1733418" y="203200"/>
                  </a:lnTo>
                  <a:lnTo>
                    <a:pt x="153021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550"/>
            </a:solidFill>
            <a:ln w="66675" cap="sq">
              <a:solidFill>
                <a:srgbClr val="F4C303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77800" y="-38100"/>
              <a:ext cx="1479418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24" name="Freeform 24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 rot="-10800000">
            <a:off x="6552595" y="7342897"/>
            <a:ext cx="6198725" cy="1390388"/>
            <a:chOff x="0" y="0"/>
            <a:chExt cx="181184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11840" cy="406400"/>
            </a:xfrm>
            <a:custGeom>
              <a:avLst/>
              <a:gdLst/>
              <a:ahLst/>
              <a:cxnLst/>
              <a:rect l="l" t="t" r="r" b="b"/>
              <a:pathLst>
                <a:path w="1811840" h="406400">
                  <a:moveTo>
                    <a:pt x="0" y="0"/>
                  </a:moveTo>
                  <a:lnTo>
                    <a:pt x="1608640" y="0"/>
                  </a:lnTo>
                  <a:lnTo>
                    <a:pt x="1811840" y="203200"/>
                  </a:lnTo>
                  <a:lnTo>
                    <a:pt x="160864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2B2B"/>
            </a:solidFill>
            <a:ln w="66675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77800" y="-38100"/>
              <a:ext cx="1557840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4543019" y="302895"/>
            <a:ext cx="3327887" cy="546348"/>
          </a:xfrm>
          <a:custGeom>
            <a:avLst/>
            <a:gdLst/>
            <a:ahLst/>
            <a:cxnLst/>
            <a:rect l="l" t="t" r="r" b="b"/>
            <a:pathLst>
              <a:path w="3327887" h="546348">
                <a:moveTo>
                  <a:pt x="0" y="0"/>
                </a:moveTo>
                <a:lnTo>
                  <a:pt x="3327887" y="0"/>
                </a:lnTo>
                <a:lnTo>
                  <a:pt x="332788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5097"/>
            </a:stretch>
          </a:blipFill>
        </p:spPr>
      </p:sp>
      <p:sp>
        <p:nvSpPr>
          <p:cNvPr id="32" name="AutoShape 32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8837246" y="2297526"/>
            <a:ext cx="4534170" cy="68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                                                           TERMODINÁMICO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13511" y="2328305"/>
            <a:ext cx="936721" cy="87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7"/>
              </a:lnSpc>
              <a:spcBef>
                <a:spcPct val="0"/>
              </a:spcBef>
            </a:pPr>
            <a:r>
              <a:rPr lang="en-US" sz="5215" spc="-213">
                <a:solidFill>
                  <a:srgbClr val="5C8AFF"/>
                </a:solidFill>
                <a:latin typeface="DM Sans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80607" y="4129912"/>
            <a:ext cx="1262412" cy="89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3"/>
              </a:lnSpc>
              <a:spcBef>
                <a:spcPct val="0"/>
              </a:spcBef>
            </a:pPr>
            <a:r>
              <a:rPr lang="en-US" sz="5220" spc="-214">
                <a:solidFill>
                  <a:srgbClr val="51AD4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13511" y="5707738"/>
            <a:ext cx="936721" cy="87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7"/>
              </a:lnSpc>
              <a:spcBef>
                <a:spcPct val="0"/>
              </a:spcBef>
            </a:pPr>
            <a:r>
              <a:rPr lang="en-US" sz="5215" spc="-213">
                <a:solidFill>
                  <a:srgbClr val="F4C303"/>
                </a:solidFill>
                <a:latin typeface="DM Sans Bold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81872" y="4165912"/>
            <a:ext cx="5780364" cy="68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1"/>
              </a:lnSpc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</a:t>
            </a:r>
          </a:p>
          <a:p>
            <a:pPr marL="0" lvl="0" indent="0" algn="ctr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 POR TEMPORADA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088687" y="5999897"/>
            <a:ext cx="4529642" cy="33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 MENSUAL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92003" y="7861221"/>
            <a:ext cx="4950071" cy="33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 SEMANAL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5155" y="217170"/>
            <a:ext cx="5520839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INTRODUCCIÓN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-192883" y="1211777"/>
            <a:ext cx="6076915" cy="341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</a:pPr>
            <a:r>
              <a:rPr lang="en-US" sz="3290" spc="322">
                <a:solidFill>
                  <a:srgbClr val="FFFFFF"/>
                </a:solidFill>
                <a:latin typeface="DM Sans Bold"/>
              </a:rPr>
              <a:t>Presentación de una</a:t>
            </a:r>
          </a:p>
          <a:p>
            <a:pPr algn="ctr">
              <a:lnSpc>
                <a:spcPts val="4541"/>
              </a:lnSpc>
            </a:pPr>
            <a:r>
              <a:rPr lang="en-US" sz="3290" spc="322">
                <a:solidFill>
                  <a:srgbClr val="FFFFFF"/>
                </a:solidFill>
                <a:latin typeface="DM Sans Bold"/>
              </a:rPr>
              <a:t>nueva forma de </a:t>
            </a:r>
          </a:p>
          <a:p>
            <a:pPr algn="ctr">
              <a:lnSpc>
                <a:spcPts val="4541"/>
              </a:lnSpc>
            </a:pPr>
            <a:r>
              <a:rPr lang="en-US" sz="3290" spc="322">
                <a:solidFill>
                  <a:srgbClr val="FFFFFF"/>
                </a:solidFill>
                <a:latin typeface="DM Sans Bold"/>
              </a:rPr>
              <a:t>trabajo</a:t>
            </a:r>
          </a:p>
          <a:p>
            <a:pPr algn="ctr">
              <a:lnSpc>
                <a:spcPts val="4541"/>
              </a:lnSpc>
            </a:pPr>
            <a:r>
              <a:rPr lang="en-US" sz="3290" spc="322">
                <a:solidFill>
                  <a:srgbClr val="FFFFFF"/>
                </a:solidFill>
                <a:latin typeface="DM Sans Bold"/>
              </a:rPr>
              <a:t>basada en el comportamiento </a:t>
            </a:r>
          </a:p>
          <a:p>
            <a:pPr marL="0" lvl="0" indent="0" algn="ctr">
              <a:lnSpc>
                <a:spcPts val="4541"/>
              </a:lnSpc>
              <a:spcBef>
                <a:spcPct val="0"/>
              </a:spcBef>
            </a:pPr>
            <a:r>
              <a:rPr lang="en-US" sz="3290" spc="322">
                <a:solidFill>
                  <a:srgbClr val="FFFFFF"/>
                </a:solidFill>
                <a:latin typeface="DM Sans Bold"/>
              </a:rPr>
              <a:t>de la demanda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91345" y="8897778"/>
            <a:ext cx="1938700" cy="1148083"/>
            <a:chOff x="0" y="0"/>
            <a:chExt cx="2584933" cy="15307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3" name="AutoShape 13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51840" y="5502593"/>
            <a:ext cx="422790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Estación con registros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mínimos de uso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</p:txBody>
      </p:sp>
      <p:grpSp>
        <p:nvGrpSpPr>
          <p:cNvPr id="16" name="Group 16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17" name="Freeform 17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21" name="AutoShape 21"/>
          <p:cNvSpPr/>
          <p:nvPr/>
        </p:nvSpPr>
        <p:spPr>
          <a:xfrm>
            <a:off x="-219211" y="419100"/>
            <a:ext cx="6492240" cy="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-219144" y="990600"/>
            <a:ext cx="5478612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274631" y="4076160"/>
            <a:ext cx="4565199" cy="1336358"/>
          </a:xfrm>
          <a:custGeom>
            <a:avLst/>
            <a:gdLst/>
            <a:ahLst/>
            <a:cxnLst/>
            <a:rect l="l" t="t" r="r" b="b"/>
            <a:pathLst>
              <a:path w="4565199" h="1336358">
                <a:moveTo>
                  <a:pt x="0" y="0"/>
                </a:moveTo>
                <a:lnTo>
                  <a:pt x="4565199" y="0"/>
                </a:lnTo>
                <a:lnTo>
                  <a:pt x="4565199" y="1336358"/>
                </a:lnTo>
                <a:lnTo>
                  <a:pt x="0" y="13363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533195" y="61364"/>
            <a:ext cx="5478612" cy="12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3"/>
              </a:lnSpc>
            </a:pPr>
            <a:r>
              <a:rPr lang="en-US" sz="7109" dirty="0">
                <a:solidFill>
                  <a:srgbClr val="C60000"/>
                </a:solidFill>
                <a:latin typeface="Open Sans Bold"/>
              </a:rPr>
              <a:t>ESTACIONES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4797" y="4349643"/>
            <a:ext cx="54786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CÁLIDAS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0" y="4317484"/>
            <a:ext cx="54786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FRÍAS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45312" y="5474064"/>
            <a:ext cx="4161532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Aumento importante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del uso de bicicletas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456706" y="4092853"/>
            <a:ext cx="4565199" cy="1336358"/>
          </a:xfrm>
          <a:custGeom>
            <a:avLst/>
            <a:gdLst/>
            <a:ahLst/>
            <a:cxnLst/>
            <a:rect l="l" t="t" r="r" b="b"/>
            <a:pathLst>
              <a:path w="4565199" h="1336358">
                <a:moveTo>
                  <a:pt x="0" y="0"/>
                </a:moveTo>
                <a:lnTo>
                  <a:pt x="4565199" y="0"/>
                </a:lnTo>
                <a:lnTo>
                  <a:pt x="4565199" y="1336358"/>
                </a:lnTo>
                <a:lnTo>
                  <a:pt x="0" y="13363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547" r="37038" b="8872"/>
          <a:stretch/>
        </p:blipFill>
        <p:spPr>
          <a:xfrm>
            <a:off x="5334257" y="1157085"/>
            <a:ext cx="7561834" cy="8179691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5600823" y="1371417"/>
            <a:ext cx="7215133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solidFill>
                  <a:schemeClr val="tx1"/>
                </a:solidFill>
                <a:latin typeface="PT Serif" panose="020B0604020202020204" charset="0"/>
              </a:rPr>
              <a:t>Promedio de uso de bicicletas</a:t>
            </a:r>
            <a:endParaRPr lang="es-AR" sz="4000" b="1" dirty="0">
              <a:solidFill>
                <a:schemeClr val="tx1"/>
              </a:solidFill>
              <a:latin typeface="PT Serif" panose="020B0604020202020204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4139541" y="2524297"/>
            <a:ext cx="340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Estaciones fr</a:t>
            </a:r>
            <a:r>
              <a:rPr lang="es-AR" b="1" i="1" dirty="0" smtClean="0"/>
              <a:t>ías:</a:t>
            </a:r>
          </a:p>
          <a:p>
            <a:r>
              <a:rPr lang="es-AR" b="1" dirty="0"/>
              <a:t>	</a:t>
            </a:r>
            <a:r>
              <a:rPr lang="es-AR" b="1" dirty="0" smtClean="0"/>
              <a:t>- Invierno y otoño</a:t>
            </a:r>
            <a:endParaRPr lang="es-AR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11370356" y="2525153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i="1" dirty="0" smtClean="0"/>
              <a:t>Estaciones cálidas:</a:t>
            </a:r>
          </a:p>
          <a:p>
            <a:r>
              <a:rPr lang="es-AR" b="1" i="1" dirty="0"/>
              <a:t>	</a:t>
            </a:r>
            <a:r>
              <a:rPr lang="es-AR" b="1" i="1" dirty="0" smtClean="0"/>
              <a:t>- Primavera y verano.</a:t>
            </a:r>
            <a:endParaRPr lang="es-AR" b="1" i="1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0.02813 0.00278 L 0.02813 0.00278 " pathEditMode="relative" ptsTypes="A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707744" y="1749231"/>
            <a:ext cx="12650748" cy="7051893"/>
            <a:chOff x="0" y="-38100"/>
            <a:chExt cx="3331884" cy="185728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331884" cy="1819189"/>
            </a:xfrm>
            <a:custGeom>
              <a:avLst/>
              <a:gdLst/>
              <a:ahLst/>
              <a:cxnLst/>
              <a:rect l="l" t="t" r="r" b="b"/>
              <a:pathLst>
                <a:path w="3331884" h="1819189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787978"/>
                  </a:lnTo>
                  <a:cubicBezTo>
                    <a:pt x="3331884" y="1796256"/>
                    <a:pt x="3328596" y="1804194"/>
                    <a:pt x="3322743" y="1810047"/>
                  </a:cubicBezTo>
                  <a:cubicBezTo>
                    <a:pt x="3316890" y="1815901"/>
                    <a:pt x="3308951" y="1819189"/>
                    <a:pt x="3300674" y="1819189"/>
                  </a:cubicBezTo>
                  <a:lnTo>
                    <a:pt x="31211" y="1819189"/>
                  </a:lnTo>
                  <a:cubicBezTo>
                    <a:pt x="13973" y="1819189"/>
                    <a:pt x="0" y="1805215"/>
                    <a:pt x="0" y="1787978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3331884" cy="1857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2222179"/>
            <a:ext cx="12187072" cy="7554157"/>
            <a:chOff x="0" y="0"/>
            <a:chExt cx="16249430" cy="10072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3279" cy="8044512"/>
            </a:xfrm>
            <a:custGeom>
              <a:avLst/>
              <a:gdLst/>
              <a:ahLst/>
              <a:cxnLst/>
              <a:rect l="l" t="t" r="r" b="b"/>
              <a:pathLst>
                <a:path w="7803279" h="8044512">
                  <a:moveTo>
                    <a:pt x="0" y="0"/>
                  </a:moveTo>
                  <a:lnTo>
                    <a:pt x="7803279" y="0"/>
                  </a:lnTo>
                  <a:lnTo>
                    <a:pt x="7803279" y="8044512"/>
                  </a:lnTo>
                  <a:lnTo>
                    <a:pt x="0" y="804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94778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918408" y="0"/>
              <a:ext cx="7331022" cy="8044512"/>
            </a:xfrm>
            <a:custGeom>
              <a:avLst/>
              <a:gdLst/>
              <a:ahLst/>
              <a:cxnLst/>
              <a:rect l="l" t="t" r="r" b="b"/>
              <a:pathLst>
                <a:path w="7331022" h="8044512">
                  <a:moveTo>
                    <a:pt x="0" y="0"/>
                  </a:moveTo>
                  <a:lnTo>
                    <a:pt x="7331023" y="0"/>
                  </a:lnTo>
                  <a:lnTo>
                    <a:pt x="7331023" y="8044512"/>
                  </a:lnTo>
                  <a:lnTo>
                    <a:pt x="0" y="804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7326"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918408" y="9000865"/>
              <a:ext cx="1804519" cy="1071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799"/>
                </a:lnSpc>
              </a:pPr>
              <a:r>
                <a:rPr lang="en-US" sz="5042" spc="141">
                  <a:solidFill>
                    <a:srgbClr val="FFFFFF"/>
                  </a:solidFill>
                  <a:latin typeface="Codec Pro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577195" y="8023658"/>
              <a:ext cx="1757879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49"/>
                </a:lnSpc>
              </a:pPr>
              <a:r>
                <a:rPr lang="en-US" sz="1821" dirty="0" err="1" smtClean="0">
                  <a:solidFill>
                    <a:srgbClr val="000000"/>
                  </a:solidFill>
                  <a:latin typeface="Open Sans"/>
                </a:rPr>
                <a:t>meses</a:t>
              </a:r>
              <a:endParaRPr lang="en-US" sz="1821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9355" y="8917090"/>
            <a:ext cx="1938700" cy="1148083"/>
            <a:chOff x="0" y="0"/>
            <a:chExt cx="2584933" cy="15307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3764816" y="3166725"/>
            <a:ext cx="4334754" cy="3297141"/>
            <a:chOff x="0" y="0"/>
            <a:chExt cx="1141664" cy="8683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41664" cy="868383"/>
            </a:xfrm>
            <a:custGeom>
              <a:avLst/>
              <a:gdLst/>
              <a:ahLst/>
              <a:cxnLst/>
              <a:rect l="l" t="t" r="r" b="b"/>
              <a:pathLst>
                <a:path w="1141664" h="86838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777296"/>
                  </a:lnTo>
                  <a:cubicBezTo>
                    <a:pt x="1141664" y="827602"/>
                    <a:pt x="1100883" y="868383"/>
                    <a:pt x="1050577" y="868383"/>
                  </a:cubicBezTo>
                  <a:lnTo>
                    <a:pt x="91087" y="868383"/>
                  </a:lnTo>
                  <a:cubicBezTo>
                    <a:pt x="66929" y="868383"/>
                    <a:pt x="43761" y="858786"/>
                    <a:pt x="26679" y="841704"/>
                  </a:cubicBezTo>
                  <a:cubicBezTo>
                    <a:pt x="9597" y="824622"/>
                    <a:pt x="0" y="801454"/>
                    <a:pt x="0" y="777296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41664" cy="90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876399" y="4972050"/>
            <a:ext cx="4111586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39"/>
              </a:lnSpc>
            </a:pPr>
            <a:r>
              <a:rPr lang="en-US" sz="8670" dirty="0" smtClean="0">
                <a:solidFill>
                  <a:srgbClr val="000000"/>
                </a:solidFill>
                <a:latin typeface="Open Sans Bold"/>
              </a:rPr>
              <a:t>20,83%</a:t>
            </a:r>
            <a:endParaRPr lang="en-US" sz="867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-73210" y="1009650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>
            <a:off x="-219324" y="497272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21" name="Freeform 21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3764816" y="2222179"/>
            <a:ext cx="4334754" cy="830832"/>
            <a:chOff x="0" y="0"/>
            <a:chExt cx="1141664" cy="2188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5010149" y="3392831"/>
            <a:ext cx="1937360" cy="1750669"/>
          </a:xfrm>
          <a:custGeom>
            <a:avLst/>
            <a:gdLst/>
            <a:ahLst/>
            <a:cxnLst/>
            <a:rect l="l" t="t" r="r" b="b"/>
            <a:pathLst>
              <a:path w="1937360" h="1750669">
                <a:moveTo>
                  <a:pt x="0" y="0"/>
                </a:moveTo>
                <a:lnTo>
                  <a:pt x="1937360" y="0"/>
                </a:lnTo>
                <a:lnTo>
                  <a:pt x="1937360" y="1750669"/>
                </a:lnTo>
                <a:lnTo>
                  <a:pt x="0" y="17506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787946" y="8743974"/>
            <a:ext cx="1486153" cy="89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8"/>
              </a:lnSpc>
            </a:pPr>
            <a:r>
              <a:rPr lang="en-US" sz="5537" spc="155">
                <a:solidFill>
                  <a:srgbClr val="FFFFFF"/>
                </a:solidFill>
                <a:latin typeface="Codec Pro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705197" y="2297553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VERANO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62632" y="243048"/>
            <a:ext cx="10422933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 dirty="0">
                <a:solidFill>
                  <a:srgbClr val="C60000"/>
                </a:solidFill>
                <a:latin typeface="Open Sans Bold"/>
              </a:rPr>
              <a:t>ESTACIONES CÁLIDAS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8.64198E-7 L 0.08203 0.003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1619" y="8907303"/>
            <a:ext cx="1938700" cy="1148083"/>
            <a:chOff x="0" y="0"/>
            <a:chExt cx="2584933" cy="1530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3764816" y="3166725"/>
            <a:ext cx="4334754" cy="3297141"/>
            <a:chOff x="0" y="0"/>
            <a:chExt cx="1141664" cy="868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41664" cy="868383"/>
            </a:xfrm>
            <a:custGeom>
              <a:avLst/>
              <a:gdLst/>
              <a:ahLst/>
              <a:cxnLst/>
              <a:rect l="l" t="t" r="r" b="b"/>
              <a:pathLst>
                <a:path w="1141664" h="86838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777296"/>
                  </a:lnTo>
                  <a:cubicBezTo>
                    <a:pt x="1141664" y="827602"/>
                    <a:pt x="1100883" y="868383"/>
                    <a:pt x="1050577" y="868383"/>
                  </a:cubicBezTo>
                  <a:lnTo>
                    <a:pt x="91087" y="868383"/>
                  </a:lnTo>
                  <a:cubicBezTo>
                    <a:pt x="66929" y="868383"/>
                    <a:pt x="43761" y="858786"/>
                    <a:pt x="26679" y="841704"/>
                  </a:cubicBezTo>
                  <a:cubicBezTo>
                    <a:pt x="9597" y="824622"/>
                    <a:pt x="0" y="801454"/>
                    <a:pt x="0" y="777296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41664" cy="90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507953" y="5123143"/>
            <a:ext cx="4848480" cy="125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9"/>
              </a:lnSpc>
            </a:pPr>
            <a:r>
              <a:rPr lang="en-US" sz="7471" dirty="0" smtClean="0">
                <a:solidFill>
                  <a:srgbClr val="000000"/>
                </a:solidFill>
                <a:latin typeface="Open Sans Bold"/>
              </a:rPr>
              <a:t>-54,01%</a:t>
            </a:r>
            <a:endParaRPr lang="en-US" sz="7471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-72988" y="1019175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-73097" y="497272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16" name="Freeform 16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3764816" y="2222179"/>
            <a:ext cx="4334754" cy="830832"/>
            <a:chOff x="0" y="0"/>
            <a:chExt cx="1141664" cy="2188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010149" y="3392831"/>
            <a:ext cx="1937360" cy="1750669"/>
          </a:xfrm>
          <a:custGeom>
            <a:avLst/>
            <a:gdLst/>
            <a:ahLst/>
            <a:cxnLst/>
            <a:rect l="l" t="t" r="r" b="b"/>
            <a:pathLst>
              <a:path w="1937360" h="1750669">
                <a:moveTo>
                  <a:pt x="0" y="0"/>
                </a:moveTo>
                <a:lnTo>
                  <a:pt x="1937360" y="0"/>
                </a:lnTo>
                <a:lnTo>
                  <a:pt x="1937360" y="1750669"/>
                </a:lnTo>
                <a:lnTo>
                  <a:pt x="0" y="1750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787946" y="8743974"/>
            <a:ext cx="1486153" cy="89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8"/>
              </a:lnSpc>
            </a:pPr>
            <a:r>
              <a:rPr lang="en-US" sz="5537" spc="155">
                <a:solidFill>
                  <a:srgbClr val="FFFFFF"/>
                </a:solidFill>
                <a:latin typeface="Codec Pro"/>
              </a:rPr>
              <a:t>01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07744" y="1893892"/>
            <a:ext cx="12650748" cy="6907232"/>
            <a:chOff x="0" y="0"/>
            <a:chExt cx="3331884" cy="181918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31884" cy="1819189"/>
            </a:xfrm>
            <a:custGeom>
              <a:avLst/>
              <a:gdLst/>
              <a:ahLst/>
              <a:cxnLst/>
              <a:rect l="l" t="t" r="r" b="b"/>
              <a:pathLst>
                <a:path w="3331884" h="1819189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787978"/>
                  </a:lnTo>
                  <a:cubicBezTo>
                    <a:pt x="3331884" y="1796256"/>
                    <a:pt x="3328596" y="1804194"/>
                    <a:pt x="3322743" y="1810047"/>
                  </a:cubicBezTo>
                  <a:cubicBezTo>
                    <a:pt x="3316890" y="1815901"/>
                    <a:pt x="3308951" y="1819189"/>
                    <a:pt x="3300674" y="1819189"/>
                  </a:cubicBezTo>
                  <a:lnTo>
                    <a:pt x="31211" y="1819189"/>
                  </a:lnTo>
                  <a:cubicBezTo>
                    <a:pt x="13973" y="1819189"/>
                    <a:pt x="0" y="1805215"/>
                    <a:pt x="0" y="1787978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331884" cy="1857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 dirty="0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876399" y="2297553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INVIERNO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89868" y="298152"/>
            <a:ext cx="8966473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 dirty="0">
                <a:solidFill>
                  <a:srgbClr val="C60000"/>
                </a:solidFill>
                <a:latin typeface="Open Sans Bold"/>
              </a:rPr>
              <a:t>ESTACIONES FRÍAS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48" y="2077518"/>
            <a:ext cx="11666284" cy="6598260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9673104" y="8368256"/>
            <a:ext cx="994896" cy="2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1024" y="8330991"/>
            <a:ext cx="1018120" cy="237765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483779" y="8313832"/>
            <a:ext cx="1272682" cy="322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Open Sans"/>
              </a:rPr>
              <a:t>meses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6839302" y="2741933"/>
            <a:ext cx="304800" cy="512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CuadroTexto 34"/>
          <p:cNvSpPr txBox="1"/>
          <p:nvPr/>
        </p:nvSpPr>
        <p:spPr>
          <a:xfrm rot="16200000">
            <a:off x="-1695354" y="5011774"/>
            <a:ext cx="537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/>
              <a:t>Promedio de uso de bicicletas entre estaciones</a:t>
            </a:r>
            <a:endParaRPr lang="es-AR" sz="2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6.04938E-6 L 0.05469 6.04938E-6 L 0.05469 6.04938E-6 " pathEditMode="relative" ptsTypes="A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6721" y="1424480"/>
            <a:ext cx="12650748" cy="7172637"/>
            <a:chOff x="0" y="0"/>
            <a:chExt cx="3331884" cy="1889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1884" cy="1889090"/>
            </a:xfrm>
            <a:custGeom>
              <a:avLst/>
              <a:gdLst/>
              <a:ahLst/>
              <a:cxnLst/>
              <a:rect l="l" t="t" r="r" b="b"/>
              <a:pathLst>
                <a:path w="3331884" h="1889090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857879"/>
                  </a:lnTo>
                  <a:cubicBezTo>
                    <a:pt x="3331884" y="1875116"/>
                    <a:pt x="3317911" y="1889090"/>
                    <a:pt x="3300674" y="1889090"/>
                  </a:cubicBezTo>
                  <a:lnTo>
                    <a:pt x="31211" y="1889090"/>
                  </a:lnTo>
                  <a:cubicBezTo>
                    <a:pt x="22933" y="1889090"/>
                    <a:pt x="14995" y="1885801"/>
                    <a:pt x="9141" y="1879948"/>
                  </a:cubicBezTo>
                  <a:cubicBezTo>
                    <a:pt x="3288" y="1874095"/>
                    <a:pt x="0" y="1866156"/>
                    <a:pt x="0" y="1857879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31884" cy="1927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68859" y="1716446"/>
            <a:ext cx="11890441" cy="6588703"/>
          </a:xfrm>
          <a:custGeom>
            <a:avLst/>
            <a:gdLst/>
            <a:ahLst/>
            <a:cxnLst/>
            <a:rect l="l" t="t" r="r" b="b"/>
            <a:pathLst>
              <a:path w="11890441" h="6588703">
                <a:moveTo>
                  <a:pt x="0" y="0"/>
                </a:moveTo>
                <a:lnTo>
                  <a:pt x="11890441" y="0"/>
                </a:lnTo>
                <a:lnTo>
                  <a:pt x="11890441" y="6588704"/>
                </a:lnTo>
                <a:lnTo>
                  <a:pt x="0" y="658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477819" y="8918850"/>
            <a:ext cx="1938700" cy="1148083"/>
            <a:chOff x="0" y="0"/>
            <a:chExt cx="2584933" cy="1530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492511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-73210" y="1009650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73210" y="438833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477720" y="214310"/>
            <a:ext cx="3332559" cy="96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>
                <a:solidFill>
                  <a:srgbClr val="C60000"/>
                </a:solidFill>
                <a:latin typeface="Open Sans Bold"/>
              </a:rPr>
              <a:t>CLIENTES</a:t>
            </a:r>
          </a:p>
        </p:txBody>
      </p:sp>
      <p:grpSp>
        <p:nvGrpSpPr>
          <p:cNvPr id="16" name="Group 16"/>
          <p:cNvGrpSpPr/>
          <p:nvPr/>
        </p:nvGrpSpPr>
        <p:grpSpPr>
          <a:xfrm rot="8959018">
            <a:off x="12552686" y="7180342"/>
            <a:ext cx="8796386" cy="8568630"/>
            <a:chOff x="0" y="0"/>
            <a:chExt cx="11728515" cy="11424840"/>
          </a:xfrm>
        </p:grpSpPr>
        <p:sp>
          <p:nvSpPr>
            <p:cNvPr id="17" name="Freeform 17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491345" y="3302794"/>
            <a:ext cx="4334754" cy="4742119"/>
            <a:chOff x="0" y="0"/>
            <a:chExt cx="1141664" cy="12489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41664" cy="1248953"/>
            </a:xfrm>
            <a:custGeom>
              <a:avLst/>
              <a:gdLst/>
              <a:ahLst/>
              <a:cxnLst/>
              <a:rect l="l" t="t" r="r" b="b"/>
              <a:pathLst>
                <a:path w="1141664" h="124895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157867"/>
                  </a:lnTo>
                  <a:cubicBezTo>
                    <a:pt x="1141664" y="1182024"/>
                    <a:pt x="1132067" y="1205193"/>
                    <a:pt x="1114985" y="1222275"/>
                  </a:cubicBezTo>
                  <a:cubicBezTo>
                    <a:pt x="1097903" y="1239357"/>
                    <a:pt x="1074735" y="1248953"/>
                    <a:pt x="1050577" y="1248953"/>
                  </a:cubicBezTo>
                  <a:lnTo>
                    <a:pt x="91087" y="1248953"/>
                  </a:lnTo>
                  <a:cubicBezTo>
                    <a:pt x="40781" y="1248953"/>
                    <a:pt x="0" y="1208172"/>
                    <a:pt x="0" y="1157867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41664" cy="128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91345" y="3356792"/>
            <a:ext cx="4252980" cy="429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Los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registrados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muestran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un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aumento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significante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respecto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a los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casuales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91345" y="2251668"/>
            <a:ext cx="4334754" cy="830832"/>
            <a:chOff x="0" y="0"/>
            <a:chExt cx="1141664" cy="2188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3119" y="2327042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VERANO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9.87654E-7 L 0.11146 9.87654E-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6721" y="1424480"/>
            <a:ext cx="12650748" cy="7172637"/>
            <a:chOff x="0" y="0"/>
            <a:chExt cx="3331884" cy="1889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1884" cy="1889090"/>
            </a:xfrm>
            <a:custGeom>
              <a:avLst/>
              <a:gdLst/>
              <a:ahLst/>
              <a:cxnLst/>
              <a:rect l="l" t="t" r="r" b="b"/>
              <a:pathLst>
                <a:path w="3331884" h="1889090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857879"/>
                  </a:lnTo>
                  <a:cubicBezTo>
                    <a:pt x="3331884" y="1875116"/>
                    <a:pt x="3317911" y="1889090"/>
                    <a:pt x="3300674" y="1889090"/>
                  </a:cubicBezTo>
                  <a:lnTo>
                    <a:pt x="31211" y="1889090"/>
                  </a:lnTo>
                  <a:cubicBezTo>
                    <a:pt x="22933" y="1889090"/>
                    <a:pt x="14995" y="1885801"/>
                    <a:pt x="9141" y="1879948"/>
                  </a:cubicBezTo>
                  <a:cubicBezTo>
                    <a:pt x="3288" y="1874095"/>
                    <a:pt x="0" y="1866156"/>
                    <a:pt x="0" y="1857879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31884" cy="1927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70250" y="8882063"/>
            <a:ext cx="1938700" cy="1148083"/>
            <a:chOff x="0" y="0"/>
            <a:chExt cx="2584933" cy="15307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4870527" y="250753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7"/>
                </a:lnTo>
                <a:lnTo>
                  <a:pt x="0" y="546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-73210" y="1009650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-73097" y="428940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5336751" y="1684653"/>
            <a:ext cx="12010689" cy="6652290"/>
          </a:xfrm>
          <a:custGeom>
            <a:avLst/>
            <a:gdLst/>
            <a:ahLst/>
            <a:cxnLst/>
            <a:rect l="l" t="t" r="r" b="b"/>
            <a:pathLst>
              <a:path w="12010689" h="6652290">
                <a:moveTo>
                  <a:pt x="0" y="0"/>
                </a:moveTo>
                <a:lnTo>
                  <a:pt x="12010688" y="0"/>
                </a:lnTo>
                <a:lnTo>
                  <a:pt x="12010688" y="6652290"/>
                </a:lnTo>
                <a:lnTo>
                  <a:pt x="0" y="66522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8959018">
            <a:off x="12552686" y="7180342"/>
            <a:ext cx="8796386" cy="8568630"/>
            <a:chOff x="0" y="0"/>
            <a:chExt cx="11728515" cy="11424840"/>
          </a:xfrm>
        </p:grpSpPr>
        <p:sp>
          <p:nvSpPr>
            <p:cNvPr id="16" name="Freeform 16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491345" y="3302794"/>
            <a:ext cx="4334754" cy="4742119"/>
            <a:chOff x="0" y="0"/>
            <a:chExt cx="1141664" cy="12489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1664" cy="1248953"/>
            </a:xfrm>
            <a:custGeom>
              <a:avLst/>
              <a:gdLst/>
              <a:ahLst/>
              <a:cxnLst/>
              <a:rect l="l" t="t" r="r" b="b"/>
              <a:pathLst>
                <a:path w="1141664" h="124895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157867"/>
                  </a:lnTo>
                  <a:cubicBezTo>
                    <a:pt x="1141664" y="1182024"/>
                    <a:pt x="1132067" y="1205193"/>
                    <a:pt x="1114985" y="1222275"/>
                  </a:cubicBezTo>
                  <a:cubicBezTo>
                    <a:pt x="1097903" y="1239357"/>
                    <a:pt x="1074735" y="1248953"/>
                    <a:pt x="1050577" y="1248953"/>
                  </a:cubicBezTo>
                  <a:lnTo>
                    <a:pt x="91087" y="1248953"/>
                  </a:lnTo>
                  <a:cubicBezTo>
                    <a:pt x="40781" y="1248953"/>
                    <a:pt x="0" y="1208172"/>
                    <a:pt x="0" y="1157867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41664" cy="128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91345" y="2251668"/>
            <a:ext cx="4334754" cy="830832"/>
            <a:chOff x="0" y="0"/>
            <a:chExt cx="1141664" cy="2188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769976" y="145978"/>
            <a:ext cx="3332559" cy="96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>
                <a:solidFill>
                  <a:srgbClr val="C60000"/>
                </a:solidFill>
                <a:latin typeface="Open Sans Bold"/>
              </a:rPr>
              <a:t>CLIENTES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1345" y="3356792"/>
            <a:ext cx="4252980" cy="429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Los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registrados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muestran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un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aumento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significante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respecto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a los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casuales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3119" y="2327042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INVIERNO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19753E-6 L 0.1138 0.003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86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9583" y="1028700"/>
            <a:ext cx="11712029" cy="7732366"/>
            <a:chOff x="0" y="0"/>
            <a:chExt cx="3084650" cy="20365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650" cy="2036508"/>
            </a:xfrm>
            <a:custGeom>
              <a:avLst/>
              <a:gdLst/>
              <a:ahLst/>
              <a:cxnLst/>
              <a:rect l="l" t="t" r="r" b="b"/>
              <a:pathLst>
                <a:path w="3084650" h="2036508">
                  <a:moveTo>
                    <a:pt x="33712" y="0"/>
                  </a:moveTo>
                  <a:lnTo>
                    <a:pt x="3050938" y="0"/>
                  </a:lnTo>
                  <a:cubicBezTo>
                    <a:pt x="3069556" y="0"/>
                    <a:pt x="3084650" y="15093"/>
                    <a:pt x="3084650" y="33712"/>
                  </a:cubicBezTo>
                  <a:lnTo>
                    <a:pt x="3084650" y="2002796"/>
                  </a:lnTo>
                  <a:cubicBezTo>
                    <a:pt x="3084650" y="2021414"/>
                    <a:pt x="3069556" y="2036508"/>
                    <a:pt x="3050938" y="2036508"/>
                  </a:cubicBezTo>
                  <a:lnTo>
                    <a:pt x="33712" y="2036508"/>
                  </a:lnTo>
                  <a:cubicBezTo>
                    <a:pt x="15093" y="2036508"/>
                    <a:pt x="0" y="2021414"/>
                    <a:pt x="0" y="2002796"/>
                  </a:cubicBezTo>
                  <a:lnTo>
                    <a:pt x="0" y="33712"/>
                  </a:lnTo>
                  <a:cubicBezTo>
                    <a:pt x="0" y="15093"/>
                    <a:pt x="15093" y="0"/>
                    <a:pt x="337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84650" cy="2074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39829" y="8870056"/>
            <a:ext cx="1938700" cy="1148083"/>
            <a:chOff x="0" y="0"/>
            <a:chExt cx="2584933" cy="1530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0" y="10036336"/>
            <a:ext cx="14543019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4815144" y="120482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6502995"/>
            <a:ext cx="4801939" cy="212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PT Serif Bold"/>
              </a:rPr>
              <a:t>Sin importar la temporada</a:t>
            </a:r>
          </a:p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PT Serif Bold"/>
              </a:rPr>
              <a:t> el comportamiento</a:t>
            </a:r>
          </a:p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PT Serif Bold"/>
              </a:rPr>
              <a:t> de nuestros clientes registrados</a:t>
            </a:r>
          </a:p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PT Serif Bold"/>
              </a:rPr>
              <a:t> siempre va a ser mayor</a:t>
            </a:r>
          </a:p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PT Serif Bold"/>
              </a:rPr>
              <a:t>que los casuales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526804" y="-1408444"/>
            <a:ext cx="8796386" cy="8568630"/>
            <a:chOff x="0" y="0"/>
            <a:chExt cx="11728515" cy="11424840"/>
          </a:xfrm>
        </p:grpSpPr>
        <p:sp>
          <p:nvSpPr>
            <p:cNvPr id="15" name="Freeform 15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0" y="307931"/>
            <a:ext cx="5520839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 REGISTRADOS 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VS.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CASUALES</a:t>
            </a:r>
          </a:p>
          <a:p>
            <a:pPr algn="ctr">
              <a:lnSpc>
                <a:spcPts val="6720"/>
              </a:lnSpc>
            </a:pPr>
            <a:endParaRPr lang="en-US" sz="4800">
              <a:solidFill>
                <a:srgbClr val="FDFBFB"/>
              </a:solidFill>
              <a:latin typeface="Open Sans Bold"/>
            </a:endParaRPr>
          </a:p>
        </p:txBody>
      </p:sp>
      <p:grpSp>
        <p:nvGrpSpPr>
          <p:cNvPr id="20" name="Group 20"/>
          <p:cNvGrpSpPr/>
          <p:nvPr/>
        </p:nvGrpSpPr>
        <p:grpSpPr>
          <a:xfrm rot="8959018">
            <a:off x="11410116" y="8804743"/>
            <a:ext cx="8796386" cy="8568630"/>
            <a:chOff x="0" y="0"/>
            <a:chExt cx="11728515" cy="11424840"/>
          </a:xfrm>
        </p:grpSpPr>
        <p:sp>
          <p:nvSpPr>
            <p:cNvPr id="21" name="Freeform 21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pic>
        <p:nvPicPr>
          <p:cNvPr id="25" name="Imagen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05" y="1379360"/>
            <a:ext cx="10985658" cy="714003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35802E-6 L 0.11832 0.002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205</Words>
  <Application>Microsoft Office PowerPoint</Application>
  <PresentationFormat>Personalizado</PresentationFormat>
  <Paragraphs>98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4" baseType="lpstr">
      <vt:lpstr>DM Sans Bold</vt:lpstr>
      <vt:lpstr>Codec Pro</vt:lpstr>
      <vt:lpstr>Arial</vt:lpstr>
      <vt:lpstr>Codec Pro ExtraBold</vt:lpstr>
      <vt:lpstr>Open Sans Bold</vt:lpstr>
      <vt:lpstr>PT Serif</vt:lpstr>
      <vt:lpstr>Calibri</vt:lpstr>
      <vt:lpstr>DM Sans</vt:lpstr>
      <vt:lpstr>Open Sans</vt:lpstr>
      <vt:lpstr>PT Serif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creative modern marketing plan Presentation</dc:title>
  <dc:creator>Sol</dc:creator>
  <cp:lastModifiedBy>Cuenta Microsoft</cp:lastModifiedBy>
  <cp:revision>20</cp:revision>
  <dcterms:created xsi:type="dcterms:W3CDTF">2006-08-16T00:00:00Z</dcterms:created>
  <dcterms:modified xsi:type="dcterms:W3CDTF">2023-12-17T18:55:52Z</dcterms:modified>
  <dc:identifier>DAF2w7-yNc0</dc:identifier>
</cp:coreProperties>
</file>